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56" r:id="rId2"/>
    <p:sldId id="258" r:id="rId3"/>
    <p:sldId id="260" r:id="rId4"/>
    <p:sldId id="265" r:id="rId5"/>
    <p:sldId id="261" r:id="rId6"/>
    <p:sldId id="263" r:id="rId7"/>
    <p:sldId id="264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ECFF"/>
    <a:srgbClr val="FAE8B4"/>
    <a:srgbClr val="FFCC00"/>
    <a:srgbClr val="00FFFF"/>
    <a:srgbClr val="CC00CC"/>
    <a:srgbClr val="009999"/>
    <a:srgbClr val="99CCFF"/>
    <a:srgbClr val="FFCCFF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AB54B-8715-48CB-9444-8DDE010A087F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DD467-C641-4DF1-9C80-469E505DDC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4756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DD467-C641-4DF1-9C80-469E505DDCF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910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1513-FCF8-4C68-93BC-3619990322E1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6240-1C17-4702-9CCD-9B77A56650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690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1513-FCF8-4C68-93BC-3619990322E1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6240-1C17-4702-9CCD-9B77A56650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200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1513-FCF8-4C68-93BC-3619990322E1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6240-1C17-4702-9CCD-9B77A56650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222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1513-FCF8-4C68-93BC-3619990322E1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6240-1C17-4702-9CCD-9B77A56650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175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1513-FCF8-4C68-93BC-3619990322E1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6240-1C17-4702-9CCD-9B77A56650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672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1513-FCF8-4C68-93BC-3619990322E1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6240-1C17-4702-9CCD-9B77A56650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282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1513-FCF8-4C68-93BC-3619990322E1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6240-1C17-4702-9CCD-9B77A56650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309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1513-FCF8-4C68-93BC-3619990322E1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6240-1C17-4702-9CCD-9B77A56650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101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1513-FCF8-4C68-93BC-3619990322E1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6240-1C17-4702-9CCD-9B77A56650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433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1513-FCF8-4C68-93BC-3619990322E1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6240-1C17-4702-9CCD-9B77A56650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34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1513-FCF8-4C68-93BC-3619990322E1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6240-1C17-4702-9CCD-9B77A56650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826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F1513-FCF8-4C68-93BC-3619990322E1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86240-1C17-4702-9CCD-9B77A56650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750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1"/>
            </a:gs>
            <a:gs pos="76000">
              <a:schemeClr val="bg2">
                <a:lumMod val="86000"/>
                <a:lumOff val="1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29"/>
            <a:ext cx="9144000" cy="688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237626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99FF33"/>
                </a:solidFill>
                <a:latin typeface="Jokerman" panose="04090605060D06020702" pitchFamily="82" charset="0"/>
              </a:rPr>
              <a:t>BEZPIECZNA</a:t>
            </a:r>
            <a:r>
              <a:rPr lang="pl-PL" dirty="0" smtClean="0">
                <a:latin typeface="Jokerman" panose="04090605060D06020702" pitchFamily="82" charset="0"/>
              </a:rPr>
              <a:t> </a:t>
            </a:r>
            <a:r>
              <a:rPr lang="pl-PL" dirty="0" smtClean="0">
                <a:solidFill>
                  <a:srgbClr val="CC66FF"/>
                </a:solidFill>
                <a:latin typeface="Jokerman" panose="04090605060D06020702" pitchFamily="82" charset="0"/>
              </a:rPr>
              <a:t>PRZYGODA</a:t>
            </a:r>
            <a:r>
              <a:rPr lang="pl-PL" dirty="0" smtClean="0">
                <a:latin typeface="Jokerman" panose="04090605060D06020702" pitchFamily="82" charset="0"/>
              </a:rPr>
              <a:t> </a:t>
            </a:r>
            <a:br>
              <a:rPr lang="pl-PL" dirty="0" smtClean="0">
                <a:latin typeface="Jokerman" panose="04090605060D06020702" pitchFamily="82" charset="0"/>
              </a:rPr>
            </a:br>
            <a:r>
              <a:rPr lang="pl-PL" dirty="0" smtClean="0">
                <a:solidFill>
                  <a:srgbClr val="009999"/>
                </a:solidFill>
                <a:latin typeface="Jokerman" panose="04090605060D06020702" pitchFamily="82" charset="0"/>
              </a:rPr>
              <a:t>z</a:t>
            </a:r>
            <a:r>
              <a:rPr lang="pl-PL" dirty="0" smtClean="0">
                <a:latin typeface="Jokerman" panose="04090605060D06020702" pitchFamily="82" charset="0"/>
              </a:rPr>
              <a:t/>
            </a:r>
            <a:br>
              <a:rPr lang="pl-PL" dirty="0" smtClean="0">
                <a:latin typeface="Jokerman" panose="04090605060D06020702" pitchFamily="82" charset="0"/>
              </a:rPr>
            </a:br>
            <a:r>
              <a:rPr lang="pl-PL" dirty="0" smtClean="0">
                <a:solidFill>
                  <a:srgbClr val="FF9933"/>
                </a:solidFill>
                <a:latin typeface="Jokerman" panose="04090605060D06020702" pitchFamily="82" charset="0"/>
              </a:rPr>
              <a:t>I</a:t>
            </a:r>
            <a:r>
              <a:rPr lang="pl-PL" dirty="0" smtClean="0">
                <a:solidFill>
                  <a:srgbClr val="FFFF00"/>
                </a:solidFill>
                <a:latin typeface="Jokerman" panose="04090605060D06020702" pitchFamily="82" charset="0"/>
              </a:rPr>
              <a:t>N</a:t>
            </a:r>
            <a:r>
              <a:rPr lang="pl-PL" dirty="0" smtClean="0">
                <a:solidFill>
                  <a:srgbClr val="FF0066"/>
                </a:solidFill>
                <a:latin typeface="Jokerman" panose="04090605060D06020702" pitchFamily="82" charset="0"/>
              </a:rPr>
              <a:t>T</a:t>
            </a:r>
            <a:r>
              <a:rPr lang="pl-PL" dirty="0" smtClean="0">
                <a:solidFill>
                  <a:srgbClr val="808000"/>
                </a:solidFill>
                <a:latin typeface="Jokerman" panose="04090605060D06020702" pitchFamily="82" charset="0"/>
              </a:rPr>
              <a:t>E</a:t>
            </a:r>
            <a:r>
              <a:rPr lang="pl-PL" dirty="0" smtClean="0">
                <a:solidFill>
                  <a:srgbClr val="993366"/>
                </a:solidFill>
                <a:latin typeface="Jokerman" panose="04090605060D06020702" pitchFamily="82" charset="0"/>
              </a:rPr>
              <a:t>R</a:t>
            </a:r>
            <a:r>
              <a:rPr lang="pl-PL" dirty="0" smtClean="0">
                <a:solidFill>
                  <a:srgbClr val="FFFF00"/>
                </a:solidFill>
                <a:latin typeface="Jokerman" panose="04090605060D06020702" pitchFamily="82" charset="0"/>
              </a:rPr>
              <a:t>N</a:t>
            </a:r>
            <a:r>
              <a:rPr lang="pl-PL" dirty="0" smtClean="0">
                <a:solidFill>
                  <a:srgbClr val="808000"/>
                </a:solidFill>
                <a:latin typeface="Jokerman" panose="04090605060D06020702" pitchFamily="82" charset="0"/>
              </a:rPr>
              <a:t>E</a:t>
            </a:r>
            <a:r>
              <a:rPr lang="pl-PL" dirty="0" smtClean="0">
                <a:solidFill>
                  <a:srgbClr val="FF0066"/>
                </a:solidFill>
                <a:latin typeface="Jokerman" panose="04090605060D06020702" pitchFamily="82" charset="0"/>
              </a:rPr>
              <a:t>T</a:t>
            </a:r>
            <a:r>
              <a:rPr lang="pl-PL" dirty="0" smtClean="0">
                <a:solidFill>
                  <a:srgbClr val="808000"/>
                </a:solidFill>
                <a:latin typeface="Jokerman" panose="04090605060D06020702" pitchFamily="82" charset="0"/>
              </a:rPr>
              <a:t>E</a:t>
            </a:r>
            <a:r>
              <a:rPr lang="pl-PL" dirty="0" smtClean="0">
                <a:solidFill>
                  <a:srgbClr val="CC00CC"/>
                </a:solidFill>
                <a:latin typeface="Jokerman" panose="04090605060D06020702" pitchFamily="82" charset="0"/>
              </a:rPr>
              <a:t>M</a:t>
            </a:r>
            <a:endParaRPr lang="pl-PL" dirty="0">
              <a:solidFill>
                <a:srgbClr val="CC00CC"/>
              </a:solidFill>
              <a:latin typeface="Jokerman" panose="04090605060D06020702" pitchFamily="82" charset="0"/>
            </a:endParaRPr>
          </a:p>
        </p:txBody>
      </p:sp>
      <p:pic>
        <p:nvPicPr>
          <p:cNvPr id="1026" name="Picture 2" descr="gify komputer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369" y="3573016"/>
            <a:ext cx="4073675" cy="273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97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8000">
        <p14:honeycomb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44624"/>
            <a:ext cx="8892480" cy="6768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KONIEC </a:t>
            </a:r>
            <a:r>
              <a:rPr lang="pl-PL" sz="2800" dirty="0" smtClean="0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pl-PL" sz="1600" b="1" dirty="0" smtClean="0">
              <a:solidFill>
                <a:schemeClr val="bg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l-PL" sz="1600" b="1" dirty="0" smtClean="0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Autor</a:t>
            </a:r>
            <a:r>
              <a:rPr lang="pl-PL" sz="1600" dirty="0" smtClean="0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: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Karolina Kępczyńska IV f  SP 82 w Warszawie</a:t>
            </a:r>
          </a:p>
          <a:p>
            <a:pPr marL="0" indent="0">
              <a:buNone/>
            </a:pPr>
            <a:endParaRPr lang="pl-PL" sz="1600" dirty="0" smtClean="0">
              <a:solidFill>
                <a:schemeClr val="bg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Wystąpili: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600" dirty="0" smtClean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Mieszkańcy Planety GigaInternet,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600" dirty="0" smtClean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Drużyna AKA:  Adam, Karolina, Ada</a:t>
            </a:r>
          </a:p>
          <a:p>
            <a:pPr marL="0" indent="0">
              <a:buNone/>
            </a:pPr>
            <a:endParaRPr lang="pl-PL" sz="1200" dirty="0">
              <a:solidFill>
                <a:schemeClr val="bg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Wykorzystane programy: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600" dirty="0" smtClean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Power Point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600" dirty="0" smtClean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Paint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600" dirty="0" err="1" smtClean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Gimp</a:t>
            </a:r>
            <a:endParaRPr lang="pl-PL" sz="1600" dirty="0">
              <a:solidFill>
                <a:schemeClr val="bg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l-PL" sz="1200" dirty="0" smtClean="0">
              <a:solidFill>
                <a:schemeClr val="bg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Adresy stron, z których zostały pobrane wykorzystane zdjęcia: </a:t>
            </a:r>
          </a:p>
          <a:p>
            <a:pPr marL="0" indent="0">
              <a:buNone/>
            </a:pPr>
            <a:r>
              <a:rPr lang="pl-PL" sz="1200" dirty="0">
                <a:solidFill>
                  <a:schemeClr val="bg1"/>
                </a:solidFill>
              </a:rPr>
              <a:t>http://www.nostrus.pl/teleskopy_refraktory.php</a:t>
            </a:r>
          </a:p>
          <a:p>
            <a:pPr marL="0" indent="0">
              <a:buNone/>
            </a:pPr>
            <a:r>
              <a:rPr lang="pl-PL" sz="1200" dirty="0">
                <a:solidFill>
                  <a:schemeClr val="bg1"/>
                </a:solidFill>
              </a:rPr>
              <a:t>http://www.tapeta-noc-gwiazdy-niebo.na-telefon.org/</a:t>
            </a:r>
          </a:p>
          <a:p>
            <a:pPr marL="0" indent="0">
              <a:buNone/>
            </a:pPr>
            <a:r>
              <a:rPr lang="pl-PL" sz="1200" dirty="0">
                <a:solidFill>
                  <a:schemeClr val="bg1"/>
                </a:solidFill>
              </a:rPr>
              <a:t>https://www.pinterest.com/MadlenTeri/pok%C3%B3j-dla-ch%C5%82opca-pomys%C5%82y-inspiracje/</a:t>
            </a:r>
          </a:p>
          <a:p>
            <a:pPr marL="0" indent="0">
              <a:buNone/>
            </a:pPr>
            <a:r>
              <a:rPr lang="pl-PL" sz="1200" dirty="0">
                <a:solidFill>
                  <a:schemeClr val="bg1"/>
                </a:solidFill>
              </a:rPr>
              <a:t>http://fotogenia.mojmac.pl/2006/02/pocig-do-maku/ </a:t>
            </a:r>
          </a:p>
          <a:p>
            <a:pPr marL="0" indent="0">
              <a:buNone/>
            </a:pPr>
            <a:r>
              <a:rPr lang="pl-PL" sz="1200" dirty="0">
                <a:solidFill>
                  <a:schemeClr val="bg1"/>
                </a:solidFill>
              </a:rPr>
              <a:t>http://1ms.net/central-park-the-winded-path-of-life-desktop-background-509720.html</a:t>
            </a:r>
          </a:p>
          <a:p>
            <a:pPr marL="0" indent="0">
              <a:buNone/>
            </a:pPr>
            <a:r>
              <a:rPr lang="pl-PL" sz="1200" dirty="0">
                <a:solidFill>
                  <a:schemeClr val="bg1"/>
                </a:solidFill>
              </a:rPr>
              <a:t>https://twitter.com/lrnscen</a:t>
            </a:r>
          </a:p>
          <a:p>
            <a:pPr marL="0" indent="0">
              <a:buNone/>
            </a:pPr>
            <a:r>
              <a:rPr lang="pl-PL" sz="1200" dirty="0" smtClean="0">
                <a:solidFill>
                  <a:schemeClr val="bg1"/>
                </a:solidFill>
              </a:rPr>
              <a:t>http</a:t>
            </a:r>
            <a:r>
              <a:rPr lang="pl-PL" sz="1200" dirty="0">
                <a:solidFill>
                  <a:schemeClr val="bg1"/>
                </a:solidFill>
              </a:rPr>
              <a:t>://betanews.pl/nawet-200-tys-kary-za-naruszenie-przepisow-o-ochronie-danych-osobowych-w-sieci/</a:t>
            </a:r>
          </a:p>
          <a:p>
            <a:pPr marL="0" indent="0">
              <a:buNone/>
            </a:pPr>
            <a:r>
              <a:rPr lang="pl-PL" sz="1200" dirty="0">
                <a:solidFill>
                  <a:schemeClr val="bg1"/>
                </a:solidFill>
              </a:rPr>
              <a:t>http://www.ceesoft.pl/pl/email-security-technology</a:t>
            </a:r>
          </a:p>
          <a:p>
            <a:pPr marL="0" indent="0">
              <a:buNone/>
            </a:pPr>
            <a:r>
              <a:rPr lang="pl-PL" sz="1200" dirty="0">
                <a:solidFill>
                  <a:schemeClr val="bg1"/>
                </a:solidFill>
              </a:rPr>
              <a:t>http://www.komputerswiat.pl/artykuly/redakcyjne/2011/01/wirusy-komputerowe-ktore-zmienily-swiat.aspx</a:t>
            </a:r>
          </a:p>
          <a:p>
            <a:pPr marL="0" indent="0">
              <a:buNone/>
            </a:pPr>
            <a:r>
              <a:rPr lang="pl-PL" sz="1200" dirty="0">
                <a:solidFill>
                  <a:schemeClr val="bg1"/>
                </a:solidFill>
              </a:rPr>
              <a:t>http://www.forum.tweaks.pl/Infekcje-w-plikach-wykonywalnych-Ciezkie-do-usuniecia-przypadki-t52284/</a:t>
            </a:r>
          </a:p>
          <a:p>
            <a:pPr marL="0" indent="0">
              <a:buNone/>
            </a:pPr>
            <a:r>
              <a:rPr lang="pl-PL" sz="1200" dirty="0">
                <a:solidFill>
                  <a:schemeClr val="bg1"/>
                </a:solidFill>
              </a:rPr>
              <a:t>http://hdmax.pl/tapety/kosmos_hd/0/17/2</a:t>
            </a:r>
            <a:r>
              <a:rPr lang="pl-PL" sz="1200" dirty="0" smtClean="0">
                <a:solidFill>
                  <a:schemeClr val="bg1"/>
                </a:solidFill>
              </a:rPr>
              <a:t>/</a:t>
            </a:r>
            <a:endParaRPr lang="pl-P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6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1000">
        <p14:ripple/>
      </p:transition>
    </mc:Choice>
    <mc:Fallback xmlns="">
      <p:transition spd="slow" advTm="2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68569"/>
            <a:ext cx="3240360" cy="428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1619672" y="476672"/>
            <a:ext cx="583264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b="1" dirty="0" smtClean="0">
                <a:solidFill>
                  <a:srgbClr val="FFFF00"/>
                </a:solidFill>
                <a:latin typeface="Jokerman" panose="04090605060D06020702" pitchFamily="82" charset="0"/>
              </a:rPr>
              <a:t>P.S.  Rozmowa telefoniczna</a:t>
            </a:r>
            <a:endParaRPr lang="pl-PL" b="1" dirty="0">
              <a:solidFill>
                <a:srgbClr val="FFFF00"/>
              </a:solidFill>
              <a:latin typeface="Jokerman" panose="04090605060D06020702" pitchFamily="82" charset="0"/>
            </a:endParaRPr>
          </a:p>
        </p:txBody>
      </p:sp>
      <p:pic>
        <p:nvPicPr>
          <p:cNvPr id="3" name="rozmowa tel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87824" y="5340977"/>
            <a:ext cx="487363" cy="4873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</p:pic>
      <p:grpSp>
        <p:nvGrpSpPr>
          <p:cNvPr id="9" name="Grupa 8"/>
          <p:cNvGrpSpPr/>
          <p:nvPr/>
        </p:nvGrpSpPr>
        <p:grpSpPr>
          <a:xfrm>
            <a:off x="687596" y="4908929"/>
            <a:ext cx="2084204" cy="1112359"/>
            <a:chOff x="687596" y="4221088"/>
            <a:chExt cx="2084204" cy="1112359"/>
          </a:xfrm>
        </p:grpSpPr>
        <p:sp>
          <p:nvSpPr>
            <p:cNvPr id="7" name="Tytuł 1"/>
            <p:cNvSpPr txBox="1">
              <a:spLocks/>
            </p:cNvSpPr>
            <p:nvPr/>
          </p:nvSpPr>
          <p:spPr>
            <a:xfrm>
              <a:off x="687596" y="4221088"/>
              <a:ext cx="1864152" cy="111235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20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Uwaga: </a:t>
              </a:r>
            </a:p>
            <a:p>
              <a:pPr algn="l"/>
              <a:r>
                <a:rPr lang="pl-PL" sz="2000" b="1" dirty="0" smtClean="0">
                  <a:solidFill>
                    <a:srgbClr val="FFFF00"/>
                  </a:solidFill>
                  <a:latin typeface="Calibri" panose="020F0502020204030204" pitchFamily="34" charset="0"/>
                </a:rPr>
                <a:t>Aby odsłuchać rozmowę kliknij na głośnik</a:t>
              </a:r>
              <a:endParaRPr lang="pl-PL" sz="2000" b="1" dirty="0">
                <a:solidFill>
                  <a:srgbClr val="FFFF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Strzałka w prawo 7"/>
            <p:cNvSpPr/>
            <p:nvPr/>
          </p:nvSpPr>
          <p:spPr>
            <a:xfrm>
              <a:off x="2051720" y="5013176"/>
              <a:ext cx="720080" cy="260375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54733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2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71"/>
            <a:ext cx="9144000" cy="688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"/>
            <a:ext cx="5832648" cy="620688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Planeta GigaInternet</a:t>
            </a:r>
            <a:endParaRPr lang="pl-PL" b="1" dirty="0">
              <a:solidFill>
                <a:schemeClr val="bg1"/>
              </a:solidFill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2195736" y="1268760"/>
            <a:ext cx="2088232" cy="1872208"/>
            <a:chOff x="2195736" y="1268760"/>
            <a:chExt cx="2088232" cy="187220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59510">
              <a:off x="2339285" y="1367961"/>
              <a:ext cx="1771763" cy="172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48298">
              <a:off x="2854807" y="1845766"/>
              <a:ext cx="726413" cy="878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0868" y="1645459"/>
              <a:ext cx="325586" cy="387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577" y="1717530"/>
              <a:ext cx="455300" cy="39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upa 9"/>
            <p:cNvGrpSpPr/>
            <p:nvPr/>
          </p:nvGrpSpPr>
          <p:grpSpPr>
            <a:xfrm>
              <a:off x="2627784" y="1928807"/>
              <a:ext cx="1055954" cy="803727"/>
              <a:chOff x="395536" y="1093823"/>
              <a:chExt cx="1055954" cy="803727"/>
            </a:xfrm>
          </p:grpSpPr>
          <p:sp>
            <p:nvSpPr>
              <p:cNvPr id="9" name="Elipsa 8"/>
              <p:cNvSpPr/>
              <p:nvPr/>
            </p:nvSpPr>
            <p:spPr>
              <a:xfrm rot="2218855">
                <a:off x="395536" y="1565121"/>
                <a:ext cx="360040" cy="80338"/>
              </a:xfrm>
              <a:prstGeom prst="ellipse">
                <a:avLst/>
              </a:prstGeom>
              <a:no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1" name="Elipsa 30"/>
              <p:cNvSpPr/>
              <p:nvPr/>
            </p:nvSpPr>
            <p:spPr>
              <a:xfrm rot="2218855">
                <a:off x="547936" y="1717521"/>
                <a:ext cx="360040" cy="80338"/>
              </a:xfrm>
              <a:prstGeom prst="ellipse">
                <a:avLst/>
              </a:prstGeom>
              <a:no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2" name="Elipsa 31"/>
              <p:cNvSpPr/>
              <p:nvPr/>
            </p:nvSpPr>
            <p:spPr>
              <a:xfrm rot="672140">
                <a:off x="767625" y="1814261"/>
                <a:ext cx="360040" cy="80338"/>
              </a:xfrm>
              <a:prstGeom prst="ellipse">
                <a:avLst/>
              </a:prstGeom>
              <a:no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3" name="Elipsa 32"/>
              <p:cNvSpPr/>
              <p:nvPr/>
            </p:nvSpPr>
            <p:spPr>
              <a:xfrm rot="21444685">
                <a:off x="1012906" y="1809644"/>
                <a:ext cx="360040" cy="80338"/>
              </a:xfrm>
              <a:prstGeom prst="ellipse">
                <a:avLst/>
              </a:prstGeom>
              <a:no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4" name="Elipsa 33"/>
              <p:cNvSpPr/>
              <p:nvPr/>
            </p:nvSpPr>
            <p:spPr>
              <a:xfrm rot="18149027">
                <a:off x="1194556" y="1677361"/>
                <a:ext cx="360040" cy="80338"/>
              </a:xfrm>
              <a:prstGeom prst="ellipse">
                <a:avLst/>
              </a:prstGeom>
              <a:no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5" name="Elipsa 34"/>
              <p:cNvSpPr/>
              <p:nvPr/>
            </p:nvSpPr>
            <p:spPr>
              <a:xfrm rot="15256249">
                <a:off x="1231301" y="1493193"/>
                <a:ext cx="360040" cy="80338"/>
              </a:xfrm>
              <a:prstGeom prst="ellipse">
                <a:avLst/>
              </a:prstGeom>
              <a:no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6" name="Elipsa 35"/>
              <p:cNvSpPr/>
              <p:nvPr/>
            </p:nvSpPr>
            <p:spPr>
              <a:xfrm rot="14541367">
                <a:off x="1112193" y="1233674"/>
                <a:ext cx="360040" cy="80338"/>
              </a:xfrm>
              <a:prstGeom prst="ellipse">
                <a:avLst/>
              </a:prstGeom>
              <a:no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11" name="Elipsa 10"/>
            <p:cNvSpPr/>
            <p:nvPr/>
          </p:nvSpPr>
          <p:spPr>
            <a:xfrm>
              <a:off x="2195736" y="1268760"/>
              <a:ext cx="2088232" cy="1872208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3" name="Objaśnienie prostokątne zaokrąglone 2"/>
          <p:cNvSpPr/>
          <p:nvPr/>
        </p:nvSpPr>
        <p:spPr>
          <a:xfrm>
            <a:off x="5705263" y="1268760"/>
            <a:ext cx="2805477" cy="3065516"/>
          </a:xfrm>
          <a:prstGeom prst="wedgeRoundRectCallout">
            <a:avLst>
              <a:gd name="adj1" fmla="val -2873"/>
              <a:gd name="adj2" fmla="val 78965"/>
              <a:gd name="adj3" fmla="val 16667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" bIns="10800" rtlCol="0" anchor="t" anchorCtr="0"/>
          <a:lstStyle/>
          <a:p>
            <a:r>
              <a:rPr lang="pl-PL" sz="1400" b="1" dirty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Co to za planeta?</a:t>
            </a:r>
          </a:p>
          <a:p>
            <a:r>
              <a:rPr lang="pl-PL" sz="1400" b="1" dirty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Taka </a:t>
            </a:r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brudna, zniszczona....</a:t>
            </a:r>
          </a:p>
          <a:p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chyba coś się tam wydarzyło niedobrego. Widać niebezpieczeństwa - kradzież </a:t>
            </a:r>
            <a:r>
              <a:rPr lang="pl-PL" sz="1400" b="1" dirty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danych osobowych, </a:t>
            </a:r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łańcuszki internetowe</a:t>
            </a:r>
            <a:endParaRPr lang="pl-PL" sz="1400" b="1" dirty="0">
              <a:solidFill>
                <a:schemeClr val="tx1"/>
              </a:solidFill>
              <a:latin typeface="Arial" pitchFamily="34" charset="0"/>
              <a:ea typeface="Dotum" panose="020B0600000101010101" pitchFamily="34" charset="-127"/>
              <a:cs typeface="Arial" pitchFamily="34" charset="0"/>
            </a:endParaRPr>
          </a:p>
          <a:p>
            <a:r>
              <a:rPr lang="pl-PL" sz="1400" b="1" dirty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i </a:t>
            </a:r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wirusy komputerowe.</a:t>
            </a:r>
          </a:p>
          <a:p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O, zauważyłem napis „Planeta GigaInternet!”</a:t>
            </a:r>
            <a:endParaRPr lang="pl-PL" sz="1400" b="1" dirty="0">
              <a:solidFill>
                <a:schemeClr val="tx1"/>
              </a:solidFill>
              <a:latin typeface="Arial" pitchFamily="34" charset="0"/>
              <a:ea typeface="Dotum" panose="020B0600000101010101" pitchFamily="34" charset="-127"/>
              <a:cs typeface="Arial" pitchFamily="34" charset="0"/>
            </a:endParaRPr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56" y="3731462"/>
            <a:ext cx="2589244" cy="312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3565506"/>
            <a:ext cx="2175667" cy="325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5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85"/>
            <a:ext cx="9144000" cy="688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685800" y="1"/>
            <a:ext cx="7772400" cy="692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Nowe zadanie Drużyny AKA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733765"/>
            <a:ext cx="2630828" cy="312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25144"/>
            <a:ext cx="1932615" cy="210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6015" y="3935164"/>
            <a:ext cx="2377767" cy="292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Objaśnienie prostokątne zaokrąglone 25"/>
          <p:cNvSpPr/>
          <p:nvPr/>
        </p:nvSpPr>
        <p:spPr>
          <a:xfrm>
            <a:off x="2648069" y="4182333"/>
            <a:ext cx="1923931" cy="1204039"/>
          </a:xfrm>
          <a:prstGeom prst="wedgeRoundRectCallout">
            <a:avLst>
              <a:gd name="adj1" fmla="val -76501"/>
              <a:gd name="adj2" fmla="val 49614"/>
              <a:gd name="adj3" fmla="val 16667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" bIns="10800" rtlCol="0" anchor="t" anchorCtr="0"/>
          <a:lstStyle/>
          <a:p>
            <a:r>
              <a:rPr lang="pl-PL" sz="1400" b="1" dirty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OK. Tak zrobię.</a:t>
            </a:r>
          </a:p>
          <a:p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Drużyno  AKA </a:t>
            </a:r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– </a:t>
            </a:r>
            <a:r>
              <a:rPr lang="pl-PL" sz="1400" b="1" dirty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Adaś – Karolina </a:t>
            </a:r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– Ada - </a:t>
            </a:r>
            <a:r>
              <a:rPr lang="pl-PL" sz="1400" b="1" dirty="0">
                <a:solidFill>
                  <a:srgbClr val="FF0000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do dzieła </a:t>
            </a:r>
            <a:r>
              <a:rPr lang="pl-PL" sz="1400" b="1" dirty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!!!! </a:t>
            </a:r>
            <a:r>
              <a:rPr lang="pl-PL" sz="1400" b="1" dirty="0">
                <a:solidFill>
                  <a:srgbClr val="92D050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  <a:sym typeface="Wingdings" panose="05000000000000000000" pitchFamily="2" charset="2"/>
              </a:rPr>
              <a:t>  </a:t>
            </a:r>
            <a:r>
              <a:rPr lang="pl-PL" sz="1400" b="1" dirty="0" smtClean="0">
                <a:solidFill>
                  <a:srgbClr val="92D050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pl-PL" sz="1400" b="1" dirty="0">
              <a:solidFill>
                <a:srgbClr val="92D050"/>
              </a:solidFill>
              <a:latin typeface="Arial" pitchFamily="34" charset="0"/>
              <a:ea typeface="Dotum" panose="020B0600000101010101" pitchFamily="34" charset="-127"/>
              <a:cs typeface="Arial" pitchFamily="34" charset="0"/>
            </a:endParaRPr>
          </a:p>
        </p:txBody>
      </p:sp>
      <p:sp>
        <p:nvSpPr>
          <p:cNvPr id="25" name="Objaśnienie prostokątne zaokrąglone 24"/>
          <p:cNvSpPr/>
          <p:nvPr/>
        </p:nvSpPr>
        <p:spPr>
          <a:xfrm>
            <a:off x="465314" y="2492896"/>
            <a:ext cx="3242590" cy="1224136"/>
          </a:xfrm>
          <a:prstGeom prst="wedgeRoundRectCallout">
            <a:avLst>
              <a:gd name="adj1" fmla="val 968"/>
              <a:gd name="adj2" fmla="val 108949"/>
              <a:gd name="adj3" fmla="val 16667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" bIns="10800" rtlCol="0" anchor="t" anchorCtr="0"/>
          <a:lstStyle/>
          <a:p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Dziewczyny, obserwując niebo </a:t>
            </a:r>
            <a:r>
              <a:rPr lang="pl-PL" sz="1400" b="1" dirty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zauważyłem dziwną </a:t>
            </a:r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planetę. </a:t>
            </a:r>
            <a:r>
              <a:rPr lang="pl-PL" sz="1400" b="1" dirty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Nazywa się  GigaInternet. Jej mieszkańcy mają problem – grozi im </a:t>
            </a:r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niebezpieczeństwo z </a:t>
            </a:r>
            <a:r>
              <a:rPr lang="pl-PL" sz="1400" b="1" dirty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sieci</a:t>
            </a:r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!</a:t>
            </a:r>
            <a:endParaRPr lang="pl-PL" sz="1400" b="1" dirty="0">
              <a:solidFill>
                <a:schemeClr val="tx1"/>
              </a:solidFill>
              <a:latin typeface="Arial" pitchFamily="34" charset="0"/>
              <a:ea typeface="Dotum" panose="020B0600000101010101" pitchFamily="34" charset="-127"/>
              <a:cs typeface="Arial" pitchFamily="34" charset="0"/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6300192" y="2627044"/>
            <a:ext cx="2805477" cy="2100170"/>
            <a:chOff x="6338523" y="1628223"/>
            <a:chExt cx="2805477" cy="3078786"/>
          </a:xfrm>
        </p:grpSpPr>
        <p:sp>
          <p:nvSpPr>
            <p:cNvPr id="27" name="Objaśnienie prostokątne zaokrąglone 26"/>
            <p:cNvSpPr/>
            <p:nvPr/>
          </p:nvSpPr>
          <p:spPr>
            <a:xfrm>
              <a:off x="6338523" y="1628223"/>
              <a:ext cx="2805477" cy="1917664"/>
            </a:xfrm>
            <a:prstGeom prst="wedgeRoundRectCallout">
              <a:avLst>
                <a:gd name="adj1" fmla="val -46776"/>
                <a:gd name="adj2" fmla="val 94029"/>
                <a:gd name="adj3" fmla="val 16667"/>
              </a:avLst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" bIns="10800" rtlCol="0" anchor="t" anchorCtr="0"/>
            <a:lstStyle/>
            <a:p>
              <a:r>
                <a:rPr lang="pl-PL" sz="1400" b="1" dirty="0" smtClean="0">
                  <a:solidFill>
                    <a:schemeClr val="tx1"/>
                  </a:solidFill>
                  <a:latin typeface="Arial" pitchFamily="34" charset="0"/>
                  <a:ea typeface="Dotum" panose="020B0600000101010101" pitchFamily="34" charset="-127"/>
                  <a:cs typeface="Arial" pitchFamily="34" charset="0"/>
                </a:rPr>
                <a:t>Adaś, </a:t>
              </a:r>
              <a:r>
                <a:rPr lang="pl-PL" sz="1400" b="1" dirty="0">
                  <a:solidFill>
                    <a:schemeClr val="tx1"/>
                  </a:solidFill>
                  <a:latin typeface="Arial" pitchFamily="34" charset="0"/>
                  <a:ea typeface="Dotum" panose="020B0600000101010101" pitchFamily="34" charset="-127"/>
                  <a:cs typeface="Arial" pitchFamily="34" charset="0"/>
                </a:rPr>
                <a:t>mamy </a:t>
              </a:r>
              <a:r>
                <a:rPr lang="pl-PL" sz="1400" b="1" dirty="0" smtClean="0">
                  <a:solidFill>
                    <a:schemeClr val="tx1"/>
                  </a:solidFill>
                  <a:latin typeface="Arial" pitchFamily="34" charset="0"/>
                  <a:ea typeface="Dotum" panose="020B0600000101010101" pitchFamily="34" charset="-127"/>
                  <a:cs typeface="Arial" pitchFamily="34" charset="0"/>
                </a:rPr>
                <a:t>SUPER pomysł</a:t>
              </a:r>
              <a:r>
                <a:rPr lang="pl-PL" sz="1400" b="1" dirty="0">
                  <a:solidFill>
                    <a:schemeClr val="tx1"/>
                  </a:solidFill>
                  <a:latin typeface="Arial" pitchFamily="34" charset="0"/>
                  <a:ea typeface="Dotum" panose="020B0600000101010101" pitchFamily="34" charset="-127"/>
                  <a:cs typeface="Arial" pitchFamily="34" charset="0"/>
                </a:rPr>
                <a:t>. Zaproś </a:t>
              </a:r>
              <a:r>
                <a:rPr lang="pl-PL" sz="1400" b="1" dirty="0" smtClean="0">
                  <a:solidFill>
                    <a:schemeClr val="tx1"/>
                  </a:solidFill>
                  <a:latin typeface="Arial" pitchFamily="34" charset="0"/>
                  <a:ea typeface="Dotum" panose="020B0600000101010101" pitchFamily="34" charset="-127"/>
                  <a:cs typeface="Arial" pitchFamily="34" charset="0"/>
                </a:rPr>
                <a:t>ich do nas </a:t>
              </a:r>
              <a:r>
                <a:rPr lang="pl-PL" sz="1400" b="1" dirty="0">
                  <a:solidFill>
                    <a:schemeClr val="tx1"/>
                  </a:solidFill>
                  <a:latin typeface="Arial" pitchFamily="34" charset="0"/>
                  <a:ea typeface="Dotum" panose="020B0600000101010101" pitchFamily="34" charset="-127"/>
                  <a:cs typeface="Arial" pitchFamily="34" charset="0"/>
                </a:rPr>
                <a:t>na </a:t>
              </a:r>
              <a:r>
                <a:rPr lang="pl-PL" sz="1400" b="1" dirty="0" smtClean="0">
                  <a:solidFill>
                    <a:schemeClr val="tx1"/>
                  </a:solidFill>
                  <a:latin typeface="Arial" pitchFamily="34" charset="0"/>
                  <a:ea typeface="Dotum" panose="020B0600000101010101" pitchFamily="34" charset="-127"/>
                  <a:cs typeface="Arial" pitchFamily="34" charset="0"/>
                </a:rPr>
                <a:t>Ziemię. Przekażemy </a:t>
              </a:r>
              <a:r>
                <a:rPr lang="pl-PL" sz="1400" b="1" dirty="0">
                  <a:solidFill>
                    <a:schemeClr val="tx1"/>
                  </a:solidFill>
                  <a:latin typeface="Arial" pitchFamily="34" charset="0"/>
                  <a:ea typeface="Dotum" panose="020B0600000101010101" pitchFamily="34" charset="-127"/>
                  <a:cs typeface="Arial" pitchFamily="34" charset="0"/>
                </a:rPr>
                <a:t>im dobre rady, jak powinni zapobiegać </a:t>
              </a:r>
              <a:r>
                <a:rPr lang="pl-PL" sz="1400" b="1" dirty="0" smtClean="0">
                  <a:solidFill>
                    <a:schemeClr val="tx1"/>
                  </a:solidFill>
                  <a:latin typeface="Arial" pitchFamily="34" charset="0"/>
                  <a:ea typeface="Dotum" panose="020B0600000101010101" pitchFamily="34" charset="-127"/>
                  <a:cs typeface="Arial" pitchFamily="34" charset="0"/>
                </a:rPr>
                <a:t>złemu zachowaniu  </a:t>
              </a:r>
              <a:r>
                <a:rPr lang="pl-PL" sz="1400" b="1" dirty="0">
                  <a:solidFill>
                    <a:schemeClr val="tx1"/>
                  </a:solidFill>
                  <a:latin typeface="Arial" pitchFamily="34" charset="0"/>
                  <a:ea typeface="Dotum" panose="020B0600000101010101" pitchFamily="34" charset="-127"/>
                  <a:cs typeface="Arial" pitchFamily="34" charset="0"/>
                </a:rPr>
                <a:t>w sieci.</a:t>
              </a:r>
            </a:p>
          </p:txBody>
        </p:sp>
        <p:sp>
          <p:nvSpPr>
            <p:cNvPr id="11" name="Schemat blokowy: scalanie 10"/>
            <p:cNvSpPr/>
            <p:nvPr/>
          </p:nvSpPr>
          <p:spPr>
            <a:xfrm rot="460064">
              <a:off x="7947926" y="3459410"/>
              <a:ext cx="283754" cy="1247599"/>
            </a:xfrm>
            <a:prstGeom prst="flowChartMerge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6860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5000">
        <p14:reveal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4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06"/>
            <a:ext cx="9144000" cy="690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685800" y="1"/>
            <a:ext cx="7772400" cy="692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Wizyta gości z kosmosu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74091"/>
            <a:ext cx="2192219" cy="420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126" y="4985096"/>
            <a:ext cx="1724901" cy="188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131640"/>
            <a:ext cx="2234537" cy="275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bjaśnienie prostokątne zaokrąglone 23"/>
          <p:cNvSpPr/>
          <p:nvPr/>
        </p:nvSpPr>
        <p:spPr>
          <a:xfrm flipH="1">
            <a:off x="5415813" y="2840364"/>
            <a:ext cx="2894682" cy="1282775"/>
          </a:xfrm>
          <a:prstGeom prst="wedgeRoundRectCallout">
            <a:avLst>
              <a:gd name="adj1" fmla="val -1614"/>
              <a:gd name="adj2" fmla="val 114895"/>
              <a:gd name="adj3" fmla="val 16667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" bIns="10800" rtlCol="0" anchor="t" anchorCtr="0"/>
          <a:lstStyle/>
          <a:p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Cześć, </a:t>
            </a:r>
            <a:r>
              <a:rPr lang="pl-PL" sz="1400" b="1" dirty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witajcie na naszej planecie Ziemia. </a:t>
            </a:r>
            <a:r>
              <a:rPr lang="pl-PL" sz="1400" b="1" dirty="0">
                <a:solidFill>
                  <a:srgbClr val="FF0000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Pomożemy </a:t>
            </a:r>
            <a:r>
              <a:rPr lang="pl-PL" sz="1400" b="1" dirty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rozwiązać wszystkie  Wasze </a:t>
            </a:r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problemy, abyście bezpiecznie korzystali </a:t>
            </a:r>
            <a:r>
              <a:rPr lang="pl-PL" sz="1400" b="1" dirty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z </a:t>
            </a:r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Internetu </a:t>
            </a:r>
            <a:r>
              <a:rPr lang="pl-PL" sz="1400" b="1" dirty="0" smtClean="0">
                <a:solidFill>
                  <a:srgbClr val="92D050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pl-PL" sz="1400" b="1" dirty="0">
              <a:solidFill>
                <a:srgbClr val="92D050"/>
              </a:solidFill>
              <a:latin typeface="Arial" pitchFamily="34" charset="0"/>
              <a:ea typeface="Dotum" panose="020B0600000101010101" pitchFamily="34" charset="-127"/>
              <a:cs typeface="Arial" pitchFamily="34" charset="0"/>
            </a:endParaRPr>
          </a:p>
        </p:txBody>
      </p:sp>
      <p:sp>
        <p:nvSpPr>
          <p:cNvPr id="27" name="Objaśnienie prostokątne zaokrąglone 26"/>
          <p:cNvSpPr/>
          <p:nvPr/>
        </p:nvSpPr>
        <p:spPr>
          <a:xfrm flipH="1">
            <a:off x="107504" y="2132856"/>
            <a:ext cx="2699792" cy="1800200"/>
          </a:xfrm>
          <a:prstGeom prst="wedgeRoundRectCallout">
            <a:avLst>
              <a:gd name="adj1" fmla="val -612"/>
              <a:gd name="adj2" fmla="val 61039"/>
              <a:gd name="adj3" fmla="val 16667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" rIns="18000" bIns="10800" rtlCol="0" anchor="t" anchorCtr="0"/>
          <a:lstStyle/>
          <a:p>
            <a:pPr>
              <a:lnSpc>
                <a:spcPct val="110000"/>
              </a:lnSpc>
            </a:pPr>
            <a:r>
              <a:rPr lang="pl-PL" sz="1400" dirty="0" smtClean="0">
                <a:solidFill>
                  <a:srgbClr val="002060"/>
                </a:solidFill>
                <a:latin typeface="Consolas" panose="020B0609020204030204" pitchFamily="49" charset="0"/>
                <a:ea typeface="Dotum" panose="020B0600000101010101" pitchFamily="34" charset="-127"/>
                <a:cs typeface="Consolas" panose="020B0609020204030204" pitchFamily="49" charset="0"/>
              </a:rPr>
              <a:t>Witajcie! Przybyliśmy </a:t>
            </a:r>
            <a:endParaRPr lang="pl-PL" sz="1400" dirty="0" smtClean="0">
              <a:solidFill>
                <a:srgbClr val="002060"/>
              </a:solidFill>
              <a:latin typeface="Consolas" panose="020B0609020204030204" pitchFamily="49" charset="0"/>
              <a:ea typeface="Dotum" panose="020B0600000101010101" pitchFamily="34" charset="-127"/>
              <a:cs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r>
              <a:rPr lang="pl-PL" sz="1400" dirty="0" smtClean="0">
                <a:solidFill>
                  <a:srgbClr val="002060"/>
                </a:solidFill>
                <a:latin typeface="Consolas" panose="020B0609020204030204" pitchFamily="49" charset="0"/>
                <a:ea typeface="Dotum" panose="020B0600000101010101" pitchFamily="34" charset="-127"/>
                <a:cs typeface="Consolas" panose="020B0609020204030204" pitchFamily="49" charset="0"/>
              </a:rPr>
              <a:t>z </a:t>
            </a:r>
            <a:r>
              <a:rPr lang="pl-PL" sz="1400" dirty="0">
                <a:solidFill>
                  <a:srgbClr val="002060"/>
                </a:solidFill>
                <a:latin typeface="Consolas" panose="020B0609020204030204" pitchFamily="49" charset="0"/>
                <a:ea typeface="Dotum" panose="020B0600000101010101" pitchFamily="34" charset="-127"/>
                <a:cs typeface="Consolas" panose="020B0609020204030204" pitchFamily="49" charset="0"/>
              </a:rPr>
              <a:t>Planety </a:t>
            </a:r>
            <a:r>
              <a:rPr lang="pl-PL" sz="1400" dirty="0" smtClean="0">
                <a:solidFill>
                  <a:srgbClr val="002060"/>
                </a:solidFill>
                <a:latin typeface="Consolas" panose="020B0609020204030204" pitchFamily="49" charset="0"/>
                <a:ea typeface="Dotum" panose="020B0600000101010101" pitchFamily="34" charset="-127"/>
                <a:cs typeface="Consolas" panose="020B0609020204030204" pitchFamily="49" charset="0"/>
              </a:rPr>
              <a:t>GigaInternet. Nasza </a:t>
            </a:r>
            <a:r>
              <a:rPr lang="pl-PL" sz="1400" dirty="0">
                <a:solidFill>
                  <a:srgbClr val="002060"/>
                </a:solidFill>
                <a:latin typeface="Consolas" panose="020B0609020204030204" pitchFamily="49" charset="0"/>
                <a:ea typeface="Dotum" panose="020B0600000101010101" pitchFamily="34" charset="-127"/>
                <a:cs typeface="Consolas" panose="020B0609020204030204" pitchFamily="49" charset="0"/>
              </a:rPr>
              <a:t>planeta </a:t>
            </a:r>
            <a:r>
              <a:rPr lang="pl-PL" sz="1400" dirty="0" smtClean="0">
                <a:solidFill>
                  <a:srgbClr val="002060"/>
                </a:solidFill>
                <a:latin typeface="Consolas" panose="020B0609020204030204" pitchFamily="49" charset="0"/>
                <a:ea typeface="Dotum" panose="020B0600000101010101" pitchFamily="34" charset="-127"/>
                <a:cs typeface="Consolas" panose="020B0609020204030204" pitchFamily="49" charset="0"/>
              </a:rPr>
              <a:t>rozpada się </a:t>
            </a:r>
            <a:r>
              <a:rPr lang="pl-PL" sz="1400" dirty="0">
                <a:solidFill>
                  <a:srgbClr val="002060"/>
                </a:solidFill>
                <a:latin typeface="Consolas" panose="020B0609020204030204" pitchFamily="49" charset="0"/>
                <a:ea typeface="Dotum" panose="020B0600000101010101" pitchFamily="34" charset="-127"/>
                <a:cs typeface="Consolas" panose="020B0609020204030204" pitchFamily="49" charset="0"/>
              </a:rPr>
              <a:t>z powodu </a:t>
            </a:r>
            <a:r>
              <a:rPr lang="pl-PL" sz="1400" dirty="0" smtClean="0">
                <a:solidFill>
                  <a:srgbClr val="002060"/>
                </a:solidFill>
                <a:latin typeface="Consolas" panose="020B0609020204030204" pitchFamily="49" charset="0"/>
                <a:ea typeface="Dotum" panose="020B0600000101010101" pitchFamily="34" charset="-127"/>
                <a:cs typeface="Consolas" panose="020B0609020204030204" pitchFamily="49" charset="0"/>
              </a:rPr>
              <a:t>niebezpieczeństw, </a:t>
            </a:r>
            <a:r>
              <a:rPr lang="pl-PL" sz="1400" dirty="0">
                <a:solidFill>
                  <a:srgbClr val="002060"/>
                </a:solidFill>
                <a:latin typeface="Consolas" panose="020B0609020204030204" pitchFamily="49" charset="0"/>
                <a:ea typeface="Dotum" panose="020B0600000101010101" pitchFamily="34" charset="-127"/>
                <a:cs typeface="Consolas" panose="020B0609020204030204" pitchFamily="49" charset="0"/>
              </a:rPr>
              <a:t>jakie przyniósł nam Internet. </a:t>
            </a:r>
            <a:r>
              <a:rPr lang="pl-PL" sz="1400" dirty="0">
                <a:solidFill>
                  <a:srgbClr val="FF0000"/>
                </a:solidFill>
                <a:latin typeface="Consolas" panose="020B0609020204030204" pitchFamily="49" charset="0"/>
                <a:ea typeface="Dotum" panose="020B0600000101010101" pitchFamily="34" charset="-127"/>
                <a:cs typeface="Consolas" panose="020B0609020204030204" pitchFamily="49" charset="0"/>
              </a:rPr>
              <a:t>Pomóżcie Nam </a:t>
            </a:r>
            <a:r>
              <a:rPr lang="pl-PL" sz="1400" dirty="0">
                <a:solidFill>
                  <a:srgbClr val="002060"/>
                </a:solidFill>
                <a:latin typeface="Consolas" panose="020B0609020204030204" pitchFamily="49" charset="0"/>
                <a:ea typeface="Dotum" panose="020B0600000101010101" pitchFamily="34" charset="-127"/>
                <a:cs typeface="Consolas" panose="020B0609020204030204" pitchFamily="49" charset="0"/>
              </a:rPr>
              <a:t>– prosimy. </a:t>
            </a:r>
          </a:p>
        </p:txBody>
      </p:sp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" y="3933056"/>
            <a:ext cx="1431522" cy="285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49" y="4123139"/>
            <a:ext cx="1592814" cy="273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0517" y="4133296"/>
            <a:ext cx="2247124" cy="276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458772"/>
      </p:ext>
    </p:extLst>
  </p:cSld>
  <p:clrMapOvr>
    <a:masterClrMapping/>
  </p:clrMapOvr>
  <p:transition spd="slow" advTm="2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75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7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696"/>
            <a:ext cx="9144000" cy="688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496" y="-171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 smtClean="0">
                <a:solidFill>
                  <a:srgbClr val="FFFF00"/>
                </a:solidFill>
              </a:rPr>
              <a:t>Problem nr 1 – przejęcie tożsamości </a:t>
            </a:r>
            <a:endParaRPr lang="pl-PL" sz="3600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84" y="3680680"/>
            <a:ext cx="2588245" cy="314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aśnienie prostokątne zaokrąglone 10"/>
          <p:cNvSpPr/>
          <p:nvPr/>
        </p:nvSpPr>
        <p:spPr>
          <a:xfrm flipH="1">
            <a:off x="234270" y="1468506"/>
            <a:ext cx="2699792" cy="1184684"/>
          </a:xfrm>
          <a:prstGeom prst="wedgeRoundRectCallout">
            <a:avLst>
              <a:gd name="adj1" fmla="val 32911"/>
              <a:gd name="adj2" fmla="val 133363"/>
              <a:gd name="adj3" fmla="val 16667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" rIns="18000" bIns="10800" rtlCol="0" anchor="t" anchorCtr="0"/>
          <a:lstStyle/>
          <a:p>
            <a:pPr>
              <a:lnSpc>
                <a:spcPct val="110000"/>
              </a:lnSpc>
            </a:pPr>
            <a:r>
              <a:rPr lang="pl-PL" sz="14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Naszym największym problemem jest  </a:t>
            </a:r>
            <a:r>
              <a:rPr lang="pl-PL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kradzież danych osobowych</a:t>
            </a:r>
            <a:r>
              <a:rPr lang="pl-PL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 </a:t>
            </a:r>
            <a:r>
              <a:rPr lang="pl-PL" sz="1400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 robić?</a:t>
            </a:r>
            <a:endParaRPr lang="pl-PL" sz="1400" dirty="0">
              <a:solidFill>
                <a:srgbClr val="0020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Objaśnienie prostokątne zaokrąglone 11"/>
          <p:cNvSpPr/>
          <p:nvPr/>
        </p:nvSpPr>
        <p:spPr>
          <a:xfrm flipH="1">
            <a:off x="3203846" y="4941168"/>
            <a:ext cx="2160239" cy="1440160"/>
          </a:xfrm>
          <a:prstGeom prst="wedgeRoundRectCallout">
            <a:avLst>
              <a:gd name="adj1" fmla="val 75620"/>
              <a:gd name="adj2" fmla="val -62700"/>
              <a:gd name="adj3" fmla="val 16667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" rIns="18000" bIns="10800" rtlCol="0" anchor="t" anchorCtr="0"/>
          <a:lstStyle/>
          <a:p>
            <a:r>
              <a:rPr lang="pl-PL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Dziękujemy Ada! </a:t>
            </a:r>
            <a:r>
              <a:rPr lang="pl-PL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 </a:t>
            </a:r>
            <a:r>
              <a:rPr lang="pl-PL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powrocie na swoją planetę </a:t>
            </a:r>
            <a:r>
              <a:rPr lang="pl-PL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wszystkim przekażemy </a:t>
            </a:r>
            <a:endParaRPr lang="pl-PL" sz="1400" dirty="0" smtClean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l-PL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 </a:t>
            </a:r>
            <a:r>
              <a:rPr lang="pl-PL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zastosujemy </a:t>
            </a:r>
            <a:r>
              <a:rPr lang="pl-PL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tę </a:t>
            </a:r>
            <a:r>
              <a:rPr lang="pl-PL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dobrą radę. </a:t>
            </a:r>
          </a:p>
        </p:txBody>
      </p:sp>
      <p:sp>
        <p:nvSpPr>
          <p:cNvPr id="13" name="Objaśnienie prostokątne zaokrąglone 12"/>
          <p:cNvSpPr/>
          <p:nvPr/>
        </p:nvSpPr>
        <p:spPr>
          <a:xfrm flipH="1">
            <a:off x="4427982" y="1052736"/>
            <a:ext cx="4579505" cy="2657112"/>
          </a:xfrm>
          <a:prstGeom prst="wedgeRoundRectCallout">
            <a:avLst>
              <a:gd name="adj1" fmla="val -11980"/>
              <a:gd name="adj2" fmla="val 83634"/>
              <a:gd name="adj3" fmla="val 16667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" bIns="10800" rtlCol="0" anchor="t" anchorCtr="0"/>
          <a:lstStyle/>
          <a:p>
            <a:pPr algn="just">
              <a:lnSpc>
                <a:spcPct val="110000"/>
              </a:lnSpc>
            </a:pPr>
            <a:r>
              <a:rPr lang="pl-PL" sz="1300" b="1" dirty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Moją </a:t>
            </a:r>
            <a:r>
              <a:rPr lang="pl-PL" sz="13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radą na </a:t>
            </a:r>
            <a:r>
              <a:rPr lang="pl-PL" sz="1300" b="1" dirty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to jest, aby </a:t>
            </a:r>
            <a:r>
              <a:rPr lang="pl-PL" sz="13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w Internecie </a:t>
            </a:r>
            <a:r>
              <a:rPr lang="pl-PL" sz="1300" b="1" dirty="0" smtClean="0">
                <a:solidFill>
                  <a:srgbClr val="FF0000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nie </a:t>
            </a:r>
            <a:r>
              <a:rPr lang="pl-PL" sz="1300" b="1" dirty="0">
                <a:solidFill>
                  <a:srgbClr val="FF0000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podawać </a:t>
            </a:r>
            <a:r>
              <a:rPr lang="pl-PL" sz="1300" b="1" dirty="0" smtClean="0">
                <a:solidFill>
                  <a:srgbClr val="FF0000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żadnych informacji </a:t>
            </a:r>
            <a:r>
              <a:rPr lang="pl-PL" sz="1300" b="1" dirty="0">
                <a:solidFill>
                  <a:srgbClr val="FF0000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o </a:t>
            </a:r>
            <a:r>
              <a:rPr lang="pl-PL" sz="1300" b="1" dirty="0" smtClean="0">
                <a:solidFill>
                  <a:srgbClr val="FF0000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sobie, </a:t>
            </a:r>
            <a:r>
              <a:rPr lang="pl-PL" sz="1300" b="1" dirty="0" smtClean="0">
                <a:solidFill>
                  <a:srgbClr val="FF0000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ani o swojej </a:t>
            </a:r>
            <a:r>
              <a:rPr lang="pl-PL" sz="1300" b="1" dirty="0">
                <a:solidFill>
                  <a:srgbClr val="FF0000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rodzinie </a:t>
            </a:r>
            <a:endParaRPr lang="pl-PL" sz="1300" b="1" dirty="0" smtClean="0">
              <a:solidFill>
                <a:srgbClr val="FF0000"/>
              </a:solidFill>
              <a:latin typeface="Arial" pitchFamily="34" charset="0"/>
              <a:ea typeface="Dotum" panose="020B0600000101010101" pitchFamily="34" charset="-127"/>
              <a:cs typeface="Arial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pl-PL" sz="1300" b="1" dirty="0" smtClean="0">
                <a:solidFill>
                  <a:srgbClr val="FF0000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i </a:t>
            </a:r>
            <a:r>
              <a:rPr lang="pl-PL" sz="1300" b="1" dirty="0" smtClean="0">
                <a:solidFill>
                  <a:srgbClr val="FF0000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znajomych. </a:t>
            </a:r>
            <a:r>
              <a:rPr lang="pl-PL" sz="13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Już w I klasie uczyliśmy się, aby nigdy nie podawać:</a:t>
            </a: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sz="11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imienia i nazwiska </a:t>
            </a: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sz="11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miejsca zamieszkania </a:t>
            </a: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sz="11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numeru </a:t>
            </a:r>
            <a:r>
              <a:rPr lang="pl-PL" sz="1100" b="1" dirty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telefonu </a:t>
            </a: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sz="1100" b="1" dirty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adresu szkoły </a:t>
            </a: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sz="1100" b="1" dirty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numeru PESEL </a:t>
            </a: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sz="1100" b="1" dirty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numeru konta </a:t>
            </a:r>
            <a:r>
              <a:rPr lang="pl-PL" sz="11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osobistego.</a:t>
            </a:r>
          </a:p>
          <a:p>
            <a:pPr algn="just">
              <a:lnSpc>
                <a:spcPct val="110000"/>
              </a:lnSpc>
            </a:pPr>
            <a:r>
              <a:rPr lang="pl-PL" sz="13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I jeszcze jedno – nie wpisujcie tych danych na swoich komputerach!</a:t>
            </a: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1" y="3416652"/>
            <a:ext cx="1712747" cy="341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66" y="3709848"/>
            <a:ext cx="1835706" cy="314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69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0">
        <p:circle/>
      </p:transition>
    </mc:Choice>
    <mc:Fallback xmlns="">
      <p:transition spd="slow" advTm="4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 smtClean="0">
                <a:solidFill>
                  <a:srgbClr val="FFFF00"/>
                </a:solidFill>
              </a:rPr>
              <a:t>Problem nr 2 – kolorowe łańcuszki</a:t>
            </a:r>
            <a:endParaRPr lang="pl-PL" sz="3600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24431"/>
            <a:ext cx="2448272" cy="368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1" y="3416652"/>
            <a:ext cx="1712747" cy="341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66" y="3709848"/>
            <a:ext cx="1835706" cy="314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bjaśnienie prostokątne zaokrąglone 13"/>
          <p:cNvSpPr/>
          <p:nvPr/>
        </p:nvSpPr>
        <p:spPr>
          <a:xfrm flipH="1">
            <a:off x="4824028" y="692696"/>
            <a:ext cx="4222428" cy="2304256"/>
          </a:xfrm>
          <a:prstGeom prst="wedgeRoundRectCallout">
            <a:avLst>
              <a:gd name="adj1" fmla="val 526"/>
              <a:gd name="adj2" fmla="val 120920"/>
              <a:gd name="adj3" fmla="val 16667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" bIns="10800" rtlCol="0" anchor="t" anchorCtr="0"/>
          <a:lstStyle/>
          <a:p>
            <a:pPr algn="just">
              <a:lnSpc>
                <a:spcPct val="110000"/>
              </a:lnSpc>
            </a:pPr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Takie maile od razu usuwam z poczty! </a:t>
            </a:r>
            <a:endParaRPr lang="pl-PL" sz="1400" b="1" dirty="0" smtClean="0">
              <a:solidFill>
                <a:schemeClr val="tx1"/>
              </a:solidFill>
              <a:latin typeface="Arial" pitchFamily="34" charset="0"/>
              <a:ea typeface="Dotum" panose="020B0600000101010101" pitchFamily="34" charset="-127"/>
              <a:cs typeface="Arial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To </a:t>
            </a:r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żadne szczęście, tylko nieszczęście! </a:t>
            </a:r>
            <a:endParaRPr lang="pl-PL" sz="1400" b="1" dirty="0" smtClean="0">
              <a:solidFill>
                <a:schemeClr val="tx1"/>
              </a:solidFill>
              <a:latin typeface="Arial" pitchFamily="34" charset="0"/>
              <a:ea typeface="Dotum" panose="020B0600000101010101" pitchFamily="34" charset="-127"/>
              <a:cs typeface="Arial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Wam </a:t>
            </a:r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też radzę po otrzymaniu maila łańcuszka </a:t>
            </a: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usunąć </a:t>
            </a:r>
            <a:r>
              <a:rPr lang="pl-PL" sz="1400" b="1" dirty="0">
                <a:solidFill>
                  <a:srgbClr val="FF0000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go z komputera jak </a:t>
            </a: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najszybciej i nie </a:t>
            </a:r>
            <a:r>
              <a:rPr lang="pl-PL" sz="1400" b="1" dirty="0">
                <a:solidFill>
                  <a:srgbClr val="FF0000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przesyłać </a:t>
            </a: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dalej.</a:t>
            </a:r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 </a:t>
            </a:r>
          </a:p>
          <a:p>
            <a:pPr algn="just">
              <a:lnSpc>
                <a:spcPct val="110000"/>
              </a:lnSpc>
            </a:pPr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A </a:t>
            </a:r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znajomych</a:t>
            </a:r>
            <a:r>
              <a:rPr lang="pl-PL" sz="1400" b="1" dirty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, którzy przysyłają listy łańcuszki </a:t>
            </a:r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poinformujcie </a:t>
            </a:r>
            <a:r>
              <a:rPr lang="pl-PL" sz="1400" b="1" dirty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o </a:t>
            </a:r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zagrożeniu </a:t>
            </a:r>
            <a:r>
              <a:rPr lang="pl-PL" sz="1400" b="1" dirty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oraz </a:t>
            </a:r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poproście, aby również nie rozsyłali takich wiadomości.</a:t>
            </a:r>
            <a:endParaRPr lang="pl-PL" sz="1400" b="1" dirty="0">
              <a:solidFill>
                <a:schemeClr val="tx1"/>
              </a:solidFill>
              <a:latin typeface="Arial" pitchFamily="34" charset="0"/>
              <a:ea typeface="Dotum" panose="020B0600000101010101" pitchFamily="34" charset="-127"/>
              <a:cs typeface="Arial" pitchFamily="34" charset="0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3419872" y="4558612"/>
            <a:ext cx="2808312" cy="1966529"/>
            <a:chOff x="3419872" y="4558612"/>
            <a:chExt cx="2808312" cy="1966529"/>
          </a:xfrm>
        </p:grpSpPr>
        <p:sp>
          <p:nvSpPr>
            <p:cNvPr id="18" name="Objaśnienie prostokątne zaokrąglone 17"/>
            <p:cNvSpPr/>
            <p:nvPr/>
          </p:nvSpPr>
          <p:spPr>
            <a:xfrm flipH="1">
              <a:off x="3419872" y="4558612"/>
              <a:ext cx="2808312" cy="1966529"/>
            </a:xfrm>
            <a:prstGeom prst="wedgeRoundRectCallout">
              <a:avLst>
                <a:gd name="adj1" fmla="val 75980"/>
                <a:gd name="adj2" fmla="val -38329"/>
                <a:gd name="adj3" fmla="val 16667"/>
              </a:avLst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" rIns="18000" bIns="10800" rtlCol="0" anchor="t" anchorCtr="0"/>
            <a:lstStyle/>
            <a:p>
              <a:r>
                <a:rPr lang="pl-PL" sz="1400" dirty="0">
                  <a:solidFill>
                    <a:srgbClr val="00206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Naszym kolejnym problemem są </a:t>
              </a:r>
              <a:r>
                <a:rPr lang="pl-PL" sz="14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łańcuszki internetowe </a:t>
              </a:r>
              <a:r>
                <a:rPr lang="pl-PL" sz="1400" dirty="0">
                  <a:solidFill>
                    <a:srgbClr val="00206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– dostajemy wiele maili zawierających prośbę o rozesłanie tej samej wiadomości do jak największej liczby odbiorców. </a:t>
              </a: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6021288"/>
              <a:ext cx="648072" cy="42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Objaśnienie prostokątne zaokrąglone 18"/>
          <p:cNvSpPr/>
          <p:nvPr/>
        </p:nvSpPr>
        <p:spPr>
          <a:xfrm flipH="1">
            <a:off x="107504" y="2102735"/>
            <a:ext cx="2088232" cy="1044116"/>
          </a:xfrm>
          <a:prstGeom prst="wedgeRoundRectCallout">
            <a:avLst>
              <a:gd name="adj1" fmla="val 27030"/>
              <a:gd name="adj2" fmla="val 113703"/>
              <a:gd name="adj3" fmla="val 16667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" rIns="18000" bIns="10800" rtlCol="0" anchor="t" anchorCtr="0"/>
          <a:lstStyle/>
          <a:p>
            <a:pPr>
              <a:lnSpc>
                <a:spcPct val="110000"/>
              </a:lnSpc>
            </a:pPr>
            <a:r>
              <a:rPr lang="pl-PL" sz="1400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Masz rację Karolina!</a:t>
            </a:r>
          </a:p>
          <a:p>
            <a:pPr>
              <a:lnSpc>
                <a:spcPct val="110000"/>
              </a:lnSpc>
            </a:pPr>
            <a:r>
              <a:rPr lang="pl-PL" sz="1400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 nie przynosi żadnego szczęścia!</a:t>
            </a:r>
            <a:endParaRPr lang="pl-PL" sz="1400" dirty="0">
              <a:solidFill>
                <a:srgbClr val="0020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94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5000">
        <p14:vortex dir="r"/>
      </p:transition>
    </mc:Choice>
    <mc:Fallback xmlns="">
      <p:transition spd="slow" advTm="4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250"/>
                            </p:stCondLst>
                            <p:childTnLst>
                              <p:par>
                                <p:cTn id="28" presetID="4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7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7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620688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b="1" dirty="0" smtClean="0">
                <a:solidFill>
                  <a:srgbClr val="FFFF00"/>
                </a:solidFill>
              </a:rPr>
              <a:t>Problem nr 3 – nieproszeni goście w komputerze</a:t>
            </a:r>
            <a:endParaRPr lang="pl-PL" sz="3600" b="1" dirty="0">
              <a:solidFill>
                <a:srgbClr val="FFFF00"/>
              </a:solidFill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840" y="4108232"/>
            <a:ext cx="2300832" cy="274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441156"/>
            <a:ext cx="1712747" cy="341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09849"/>
            <a:ext cx="1835706" cy="314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aśnienie prostokątne zaokrąglone 14"/>
          <p:cNvSpPr/>
          <p:nvPr/>
        </p:nvSpPr>
        <p:spPr>
          <a:xfrm flipH="1">
            <a:off x="107504" y="939878"/>
            <a:ext cx="3600400" cy="3065185"/>
          </a:xfrm>
          <a:prstGeom prst="wedgeRoundRectCallout">
            <a:avLst>
              <a:gd name="adj1" fmla="val -807"/>
              <a:gd name="adj2" fmla="val 76756"/>
              <a:gd name="adj3" fmla="val 16667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" bIns="10800" rtlCol="0" anchor="t" anchorCtr="0"/>
          <a:lstStyle/>
          <a:p>
            <a:pPr>
              <a:lnSpc>
                <a:spcPct val="110000"/>
              </a:lnSpc>
            </a:pPr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I przed tym można się bronić:</a:t>
            </a:r>
            <a:endParaRPr lang="pl-PL" sz="1400" b="1" dirty="0">
              <a:solidFill>
                <a:schemeClr val="tx1"/>
              </a:solidFill>
              <a:latin typeface="Arial" pitchFamily="34" charset="0"/>
              <a:ea typeface="Dotum" panose="020B0600000101010101" pitchFamily="34" charset="-127"/>
              <a:cs typeface="Arial" pitchFamily="34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sz="12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zainstalujcie </a:t>
            </a:r>
            <a:r>
              <a:rPr lang="pl-PL" sz="1200" b="1" dirty="0" smtClean="0">
                <a:solidFill>
                  <a:srgbClr val="FF0000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program antywirusowy </a:t>
            </a:r>
            <a:r>
              <a:rPr lang="pl-PL" sz="1200" b="1" dirty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oraz </a:t>
            </a:r>
            <a:r>
              <a:rPr lang="pl-PL" sz="1200" b="1" dirty="0">
                <a:solidFill>
                  <a:srgbClr val="FF0000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firewall </a:t>
            </a:r>
            <a:r>
              <a:rPr lang="pl-PL" sz="1200" b="1" dirty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– to programy komputerowe, które wykrywają, usuwają lub nie dopuszczają wirusów do komputera pracującego w </a:t>
            </a:r>
            <a:r>
              <a:rPr lang="pl-PL" sz="12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Internecie</a:t>
            </a:r>
            <a:r>
              <a:rPr lang="pl-PL" sz="1200" b="1" dirty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;</a:t>
            </a:r>
            <a:endParaRPr lang="pl-PL" sz="1200" b="1" dirty="0">
              <a:solidFill>
                <a:schemeClr val="tx1"/>
              </a:solidFill>
              <a:latin typeface="Arial" pitchFamily="34" charset="0"/>
              <a:ea typeface="Dotum" panose="020B0600000101010101" pitchFamily="34" charset="-127"/>
              <a:cs typeface="Arial" pitchFamily="34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sz="12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aktualizujcie </a:t>
            </a:r>
            <a:r>
              <a:rPr lang="pl-PL" sz="1200" b="1" dirty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programy antywirusowe, ponieważ co chwilę </a:t>
            </a:r>
            <a:r>
              <a:rPr lang="pl-PL" sz="12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w </a:t>
            </a:r>
            <a:r>
              <a:rPr lang="pl-PL" sz="1200" b="1" dirty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Internecie </a:t>
            </a:r>
            <a:r>
              <a:rPr lang="pl-PL" sz="12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pojawiają </a:t>
            </a:r>
            <a:r>
              <a:rPr lang="pl-PL" sz="1200" b="1" dirty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się </a:t>
            </a:r>
            <a:r>
              <a:rPr lang="pl-PL" sz="12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nowe </a:t>
            </a:r>
            <a:r>
              <a:rPr lang="pl-PL" sz="12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wirusy</a:t>
            </a:r>
            <a:r>
              <a:rPr lang="pl-PL" sz="1200" b="1" dirty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;</a:t>
            </a:r>
            <a:endParaRPr lang="pl-PL" sz="1200" b="1" dirty="0">
              <a:solidFill>
                <a:schemeClr val="tx1"/>
              </a:solidFill>
              <a:latin typeface="Arial" pitchFamily="34" charset="0"/>
              <a:ea typeface="Dotum" panose="020B0600000101010101" pitchFamily="34" charset="-127"/>
              <a:cs typeface="Arial" pitchFamily="34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sz="12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nie otwieracie </a:t>
            </a:r>
            <a:r>
              <a:rPr lang="pl-PL" sz="1200" b="1" dirty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na swoim komputerze wiadomości, plików lub aplikacji pochodzących z nieznanych miejsc oraz od </a:t>
            </a:r>
            <a:r>
              <a:rPr lang="pl-PL" sz="12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nieznanych osób.</a:t>
            </a:r>
            <a:endParaRPr lang="pl-PL" sz="1200" b="1" dirty="0">
              <a:solidFill>
                <a:schemeClr val="tx1"/>
              </a:solidFill>
              <a:latin typeface="Arial" pitchFamily="34" charset="0"/>
              <a:ea typeface="Dotum" panose="020B0600000101010101" pitchFamily="34" charset="-127"/>
              <a:cs typeface="Arial" pitchFamily="34" charset="0"/>
            </a:endParaRPr>
          </a:p>
        </p:txBody>
      </p:sp>
      <p:sp>
        <p:nvSpPr>
          <p:cNvPr id="16" name="Objaśnienie prostokątne zaokrąglone 15"/>
          <p:cNvSpPr/>
          <p:nvPr/>
        </p:nvSpPr>
        <p:spPr>
          <a:xfrm flipH="1">
            <a:off x="5437111" y="2780928"/>
            <a:ext cx="2088232" cy="674242"/>
          </a:xfrm>
          <a:prstGeom prst="wedgeRoundRectCallout">
            <a:avLst>
              <a:gd name="adj1" fmla="val 2903"/>
              <a:gd name="adj2" fmla="val 120337"/>
              <a:gd name="adj3" fmla="val 16667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" rIns="18000" bIns="10800" rtlCol="0" anchor="t" anchorCtr="0"/>
          <a:lstStyle/>
          <a:p>
            <a:r>
              <a:rPr lang="pl-PL" sz="1400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Dziękujemy Adam, to będzie skuteczne!</a:t>
            </a:r>
            <a:endParaRPr lang="pl-PL" sz="1400" dirty="0">
              <a:solidFill>
                <a:srgbClr val="0020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Objaśnienie prostokątne zaokrąglone 16"/>
          <p:cNvSpPr/>
          <p:nvPr/>
        </p:nvSpPr>
        <p:spPr>
          <a:xfrm flipH="1">
            <a:off x="6120172" y="939879"/>
            <a:ext cx="2808312" cy="1697033"/>
          </a:xfrm>
          <a:prstGeom prst="wedgeRoundRectCallout">
            <a:avLst>
              <a:gd name="adj1" fmla="val -16053"/>
              <a:gd name="adj2" fmla="val 122431"/>
              <a:gd name="adj3" fmla="val 16667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" rIns="18000" bIns="10800" rtlCol="0" anchor="t" anchorCtr="0"/>
          <a:lstStyle/>
          <a:p>
            <a:r>
              <a:rPr lang="pl-PL" sz="14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Naszym ostatnim największym problemem są </a:t>
            </a:r>
            <a:r>
              <a:rPr lang="pl-PL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wirusy komputerowe</a:t>
            </a:r>
            <a:r>
              <a:rPr lang="pl-PL" sz="14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które niszczą komputery, kasują </a:t>
            </a:r>
            <a:r>
              <a:rPr lang="pl-PL" sz="1400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dane i  </a:t>
            </a:r>
            <a:r>
              <a:rPr lang="pl-PL" sz="14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dokonują kradzieży poufnych danych </a:t>
            </a:r>
            <a:r>
              <a:rPr lang="pl-PL" sz="1400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 naszych komputerów.</a:t>
            </a:r>
            <a:endParaRPr lang="pl-PL" sz="1400" dirty="0">
              <a:solidFill>
                <a:srgbClr val="0020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94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5000">
        <p14:shred/>
      </p:transition>
    </mc:Choice>
    <mc:Fallback xmlns="">
      <p:transition spd="slow" advTm="4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6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6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6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5576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Niezbędnik internetowego podróżnika</a:t>
            </a:r>
            <a:endParaRPr lang="pl-PL" b="1" dirty="0"/>
          </a:p>
        </p:txBody>
      </p:sp>
      <p:sp>
        <p:nvSpPr>
          <p:cNvPr id="15" name="Objaśnienie prostokątne zaokrąglone 14"/>
          <p:cNvSpPr/>
          <p:nvPr/>
        </p:nvSpPr>
        <p:spPr>
          <a:xfrm flipH="1">
            <a:off x="133022" y="1844824"/>
            <a:ext cx="1952133" cy="1080120"/>
          </a:xfrm>
          <a:prstGeom prst="wedgeRoundRectCallout">
            <a:avLst>
              <a:gd name="adj1" fmla="val 28657"/>
              <a:gd name="adj2" fmla="val 129900"/>
              <a:gd name="adj3" fmla="val 16667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" rIns="18000" bIns="10800" rtlCol="0" anchor="t" anchorCtr="0"/>
          <a:lstStyle/>
          <a:p>
            <a:r>
              <a:rPr lang="pl-PL" sz="1400" dirty="0" smtClean="0">
                <a:solidFill>
                  <a:srgbClr val="002060"/>
                </a:solidFill>
                <a:latin typeface="Consolas" panose="020B0609020204030204" pitchFamily="49" charset="0"/>
                <a:ea typeface="Dotum" panose="020B0600000101010101" pitchFamily="34" charset="-127"/>
                <a:cs typeface="Consolas" panose="020B0609020204030204" pitchFamily="49" charset="0"/>
              </a:rPr>
              <a:t>Już </a:t>
            </a:r>
            <a:r>
              <a:rPr lang="pl-PL" sz="1400" dirty="0">
                <a:solidFill>
                  <a:srgbClr val="002060"/>
                </a:solidFill>
                <a:latin typeface="Consolas" panose="020B0609020204030204" pitchFamily="49" charset="0"/>
                <a:ea typeface="Dotum" panose="020B0600000101010101" pitchFamily="34" charset="-127"/>
                <a:cs typeface="Consolas" panose="020B0609020204030204" pitchFamily="49" charset="0"/>
              </a:rPr>
              <a:t>musimy </a:t>
            </a:r>
            <a:r>
              <a:rPr lang="pl-PL" sz="1400" dirty="0" smtClean="0">
                <a:solidFill>
                  <a:srgbClr val="002060"/>
                </a:solidFill>
                <a:latin typeface="Consolas" panose="020B0609020204030204" pitchFamily="49" charset="0"/>
                <a:ea typeface="Dotum" panose="020B0600000101010101" pitchFamily="34" charset="-127"/>
                <a:cs typeface="Consolas" panose="020B0609020204030204" pitchFamily="49" charset="0"/>
              </a:rPr>
              <a:t>wracać i jak najszybciej </a:t>
            </a:r>
            <a:r>
              <a:rPr lang="pl-PL" sz="1400" dirty="0" smtClean="0">
                <a:solidFill>
                  <a:srgbClr val="FF0000"/>
                </a:solidFill>
                <a:latin typeface="Consolas" panose="020B0609020204030204" pitchFamily="49" charset="0"/>
                <a:ea typeface="Dotum" panose="020B0600000101010101" pitchFamily="34" charset="-127"/>
                <a:cs typeface="Consolas" panose="020B0609020204030204" pitchFamily="49" charset="0"/>
              </a:rPr>
              <a:t>zastosować </a:t>
            </a:r>
            <a:r>
              <a:rPr lang="pl-PL" sz="1400" dirty="0">
                <a:solidFill>
                  <a:srgbClr val="FF0000"/>
                </a:solidFill>
                <a:latin typeface="Consolas" panose="020B0609020204030204" pitchFamily="49" charset="0"/>
                <a:ea typeface="Dotum" panose="020B0600000101010101" pitchFamily="34" charset="-127"/>
                <a:cs typeface="Consolas" panose="020B0609020204030204" pitchFamily="49" charset="0"/>
              </a:rPr>
              <a:t>wszystkie </a:t>
            </a:r>
            <a:r>
              <a:rPr lang="pl-PL" sz="1400" dirty="0" smtClean="0">
                <a:solidFill>
                  <a:srgbClr val="FF0000"/>
                </a:solidFill>
                <a:latin typeface="Consolas" panose="020B0609020204030204" pitchFamily="49" charset="0"/>
                <a:ea typeface="Dotum" panose="020B0600000101010101" pitchFamily="34" charset="-127"/>
                <a:cs typeface="Consolas" panose="020B0609020204030204" pitchFamily="49" charset="0"/>
              </a:rPr>
              <a:t>rady</a:t>
            </a:r>
            <a:r>
              <a:rPr lang="pl-PL" sz="1400" dirty="0" smtClean="0">
                <a:solidFill>
                  <a:srgbClr val="002060"/>
                </a:solidFill>
                <a:latin typeface="Consolas" panose="020B0609020204030204" pitchFamily="49" charset="0"/>
                <a:ea typeface="Dotum" panose="020B0600000101010101" pitchFamily="34" charset="-127"/>
                <a:cs typeface="Consolas" panose="020B0609020204030204" pitchFamily="49" charset="0"/>
              </a:rPr>
              <a:t>.</a:t>
            </a:r>
            <a:endParaRPr lang="pl-PL" sz="1400" dirty="0">
              <a:solidFill>
                <a:srgbClr val="002060"/>
              </a:solidFill>
              <a:latin typeface="Consolas" panose="020B0609020204030204" pitchFamily="49" charset="0"/>
              <a:ea typeface="Dotum" panose="020B0600000101010101" pitchFamily="34" charset="-127"/>
              <a:cs typeface="Consolas" panose="020B0609020204030204" pitchFamily="49" charset="0"/>
            </a:endParaRPr>
          </a:p>
        </p:txBody>
      </p:sp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766" y="4103706"/>
            <a:ext cx="2247124" cy="276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bjaśnienie prostokątne zaokrąglone 16"/>
          <p:cNvSpPr/>
          <p:nvPr/>
        </p:nvSpPr>
        <p:spPr>
          <a:xfrm flipH="1">
            <a:off x="3131840" y="4918668"/>
            <a:ext cx="1368152" cy="566160"/>
          </a:xfrm>
          <a:prstGeom prst="wedgeRoundRectCallout">
            <a:avLst>
              <a:gd name="adj1" fmla="val 77729"/>
              <a:gd name="adj2" fmla="val -75680"/>
              <a:gd name="adj3" fmla="val 16667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" rIns="18000" bIns="10800" rtlCol="0" anchor="t" anchorCtr="0"/>
          <a:lstStyle/>
          <a:p>
            <a:r>
              <a:rPr lang="pl-PL" sz="1400" dirty="0" smtClean="0">
                <a:solidFill>
                  <a:srgbClr val="002060"/>
                </a:solidFill>
                <a:latin typeface="Consolas" panose="020B0609020204030204" pitchFamily="49" charset="0"/>
                <a:ea typeface="Dotum" panose="020B0600000101010101" pitchFamily="34" charset="-127"/>
                <a:cs typeface="Consolas" panose="020B0609020204030204" pitchFamily="49" charset="0"/>
              </a:rPr>
              <a:t>Będziemy </a:t>
            </a:r>
            <a:r>
              <a:rPr lang="pl-PL" sz="1400" dirty="0" smtClean="0">
                <a:solidFill>
                  <a:srgbClr val="002060"/>
                </a:solidFill>
                <a:latin typeface="Consolas" panose="020B0609020204030204" pitchFamily="49" charset="0"/>
                <a:ea typeface="Dotum" panose="020B0600000101010101" pitchFamily="34" charset="-127"/>
                <a:cs typeface="Consolas" panose="020B0609020204030204" pitchFamily="49" charset="0"/>
              </a:rPr>
              <a:t>w </a:t>
            </a:r>
            <a:r>
              <a:rPr lang="pl-PL" sz="1400" dirty="0" smtClean="0">
                <a:solidFill>
                  <a:srgbClr val="002060"/>
                </a:solidFill>
                <a:latin typeface="Consolas" panose="020B0609020204030204" pitchFamily="49" charset="0"/>
                <a:ea typeface="Dotum" panose="020B0600000101010101" pitchFamily="34" charset="-127"/>
                <a:cs typeface="Consolas" panose="020B0609020204030204" pitchFamily="49" charset="0"/>
              </a:rPr>
              <a:t>kontakcie </a:t>
            </a:r>
            <a:r>
              <a:rPr lang="pl-PL" sz="1400" dirty="0" smtClean="0">
                <a:solidFill>
                  <a:srgbClr val="002060"/>
                </a:solidFill>
                <a:latin typeface="Consolas" panose="020B0609020204030204" pitchFamily="49" charset="0"/>
                <a:ea typeface="Dotum" panose="020B0600000101010101" pitchFamily="34" charset="-127"/>
                <a:cs typeface="Consolas" panose="020B0609020204030204" pitchFamily="49" charset="0"/>
                <a:sym typeface="Wingdings" panose="05000000000000000000" pitchFamily="2" charset="2"/>
              </a:rPr>
              <a:t></a:t>
            </a:r>
            <a:endParaRPr lang="pl-PL" sz="1400" dirty="0">
              <a:solidFill>
                <a:srgbClr val="002060"/>
              </a:solidFill>
              <a:latin typeface="Consolas" panose="020B0609020204030204" pitchFamily="49" charset="0"/>
              <a:ea typeface="Dotum" panose="020B0600000101010101" pitchFamily="34" charset="-127"/>
              <a:cs typeface="Consolas" panose="020B0609020204030204" pitchFamily="49" charset="0"/>
            </a:endParaRPr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6652"/>
            <a:ext cx="1712747" cy="341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97" y="3732635"/>
            <a:ext cx="1835706" cy="314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łyskawica 2"/>
          <p:cNvSpPr/>
          <p:nvPr/>
        </p:nvSpPr>
        <p:spPr>
          <a:xfrm>
            <a:off x="4502730" y="4153152"/>
            <a:ext cx="360040" cy="792088"/>
          </a:xfrm>
          <a:prstGeom prst="lightningBol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Błyskawica 23"/>
          <p:cNvSpPr/>
          <p:nvPr/>
        </p:nvSpPr>
        <p:spPr>
          <a:xfrm flipH="1">
            <a:off x="3923928" y="4153152"/>
            <a:ext cx="352435" cy="792088"/>
          </a:xfrm>
          <a:prstGeom prst="lightningBol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13067"/>
            <a:ext cx="2192219" cy="420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bjaśnienie prostokątne zaokrąglone 21"/>
          <p:cNvSpPr/>
          <p:nvPr/>
        </p:nvSpPr>
        <p:spPr>
          <a:xfrm flipH="1">
            <a:off x="5292080" y="980728"/>
            <a:ext cx="3851920" cy="2435924"/>
          </a:xfrm>
          <a:prstGeom prst="wedgeRoundRectCallout">
            <a:avLst>
              <a:gd name="adj1" fmla="val 10264"/>
              <a:gd name="adj2" fmla="val 102494"/>
              <a:gd name="adj3" fmla="val 16667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" bIns="10800" rtlCol="0" anchor="t" anchorCtr="0"/>
          <a:lstStyle/>
          <a:p>
            <a:r>
              <a:rPr lang="pl-PL" sz="12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Pamiętajcie, </a:t>
            </a:r>
            <a:r>
              <a:rPr lang="pl-PL" sz="1200" b="1" dirty="0" smtClean="0">
                <a:solidFill>
                  <a:srgbClr val="FF0000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bezpieczne korzystanie z Internetu </a:t>
            </a:r>
            <a:r>
              <a:rPr lang="pl-PL" sz="1200" b="1" dirty="0">
                <a:solidFill>
                  <a:srgbClr val="FF0000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to same </a:t>
            </a:r>
            <a:r>
              <a:rPr lang="pl-PL" sz="1200" b="1" dirty="0" smtClean="0">
                <a:solidFill>
                  <a:srgbClr val="FF0000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korzyści</a:t>
            </a:r>
            <a:r>
              <a:rPr lang="pl-PL" sz="12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, np.:</a:t>
            </a:r>
            <a:endParaRPr lang="pl-PL" sz="1200" b="1" dirty="0">
              <a:solidFill>
                <a:schemeClr val="tx1"/>
              </a:solidFill>
              <a:latin typeface="Arial" pitchFamily="34" charset="0"/>
              <a:ea typeface="Dotum" panose="020B0600000101010101" pitchFamily="34" charset="-127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2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dostęp </a:t>
            </a:r>
            <a:r>
              <a:rPr lang="pl-PL" sz="1200" b="1" dirty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do nieograniczonej liczby informacji </a:t>
            </a:r>
            <a:r>
              <a:rPr lang="pl-PL" sz="12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,</a:t>
            </a:r>
            <a:endParaRPr lang="pl-PL" sz="1200" b="1" dirty="0">
              <a:solidFill>
                <a:schemeClr val="tx1"/>
              </a:solidFill>
              <a:latin typeface="Arial" pitchFamily="34" charset="0"/>
              <a:ea typeface="Dotum" panose="020B0600000101010101" pitchFamily="34" charset="-127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2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szybkie </a:t>
            </a:r>
            <a:r>
              <a:rPr lang="pl-PL" sz="1200" b="1" dirty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kontaktowanie się z osobami </a:t>
            </a:r>
            <a:r>
              <a:rPr lang="pl-PL" sz="12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na </a:t>
            </a:r>
            <a:r>
              <a:rPr lang="pl-PL" sz="1200" b="1" dirty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całym </a:t>
            </a:r>
            <a:r>
              <a:rPr lang="pl-PL" sz="12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świecie,</a:t>
            </a:r>
            <a:endParaRPr lang="pl-PL" sz="1200" b="1" dirty="0">
              <a:solidFill>
                <a:schemeClr val="tx1"/>
              </a:solidFill>
              <a:latin typeface="Arial" pitchFamily="34" charset="0"/>
              <a:ea typeface="Dotum" panose="020B0600000101010101" pitchFamily="34" charset="-127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2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dostęp </a:t>
            </a:r>
            <a:r>
              <a:rPr lang="pl-PL" sz="1200" b="1" dirty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do </a:t>
            </a:r>
            <a:r>
              <a:rPr lang="pl-PL" sz="12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informacji o każdej porze dnia i nocy,</a:t>
            </a:r>
            <a:endParaRPr lang="pl-PL" sz="1200" b="1" dirty="0">
              <a:solidFill>
                <a:schemeClr val="tx1"/>
              </a:solidFill>
              <a:latin typeface="Arial" pitchFamily="34" charset="0"/>
              <a:ea typeface="Dotum" panose="020B0600000101010101" pitchFamily="34" charset="-127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2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możliwość odkrywania nowego, a nawet zamawiania książek z dostawą do domu </a:t>
            </a:r>
            <a:r>
              <a:rPr lang="pl-PL" sz="12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  <a:sym typeface="Wingdings" panose="05000000000000000000" pitchFamily="2" charset="2"/>
              </a:rPr>
              <a:t></a:t>
            </a:r>
          </a:p>
          <a:p>
            <a:r>
              <a:rPr lang="pl-PL" sz="12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Do zobaczenia lub usłyszenia. Pozdrówcie GigaInternetowców od naszej Drużyny AKA !</a:t>
            </a:r>
            <a:endParaRPr lang="pl-PL" sz="1200" b="1" dirty="0">
              <a:solidFill>
                <a:schemeClr val="tx1"/>
              </a:solidFill>
              <a:latin typeface="Arial" pitchFamily="34" charset="0"/>
              <a:ea typeface="Dotum" panose="020B0600000101010101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2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00">
        <p14:ferris dir="l"/>
      </p:transition>
    </mc:Choice>
    <mc:Fallback xmlns="">
      <p:transition spd="slow" advTm="4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17024" cy="688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496" y="1"/>
            <a:ext cx="5832648" cy="620688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3 miesiące później……. 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1720" y="4810157"/>
            <a:ext cx="1857485" cy="204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3970945"/>
            <a:ext cx="2448272" cy="291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572" y="3717032"/>
            <a:ext cx="2589244" cy="312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68946"/>
            <a:ext cx="2381539" cy="356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bjaśnienie prostokątne zaokrąglone 15"/>
          <p:cNvSpPr/>
          <p:nvPr/>
        </p:nvSpPr>
        <p:spPr>
          <a:xfrm flipH="1">
            <a:off x="5436096" y="1242594"/>
            <a:ext cx="3240360" cy="2026352"/>
          </a:xfrm>
          <a:prstGeom prst="wedgeRoundRectCallout">
            <a:avLst>
              <a:gd name="adj1" fmla="val 2489"/>
              <a:gd name="adj2" fmla="val 124136"/>
              <a:gd name="adj3" fmla="val 16667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" bIns="10800" rtlCol="0" anchor="t" anchorCtr="0"/>
          <a:lstStyle/>
          <a:p>
            <a:r>
              <a:rPr lang="pl-PL" sz="1400" b="1" dirty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Zobaczcie, mieszkańcy planety </a:t>
            </a:r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GigaInternet </a:t>
            </a:r>
            <a:r>
              <a:rPr lang="pl-PL" sz="1400" b="1" dirty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stosują wszystkie nasze rady bezpiecznego zachowania  się w Internecie. Dzięki temu uratowali </a:t>
            </a:r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swoją planetę </a:t>
            </a:r>
            <a:r>
              <a:rPr lang="pl-PL" sz="1400" b="1" dirty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– </a:t>
            </a:r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HURAAAAAAAAAAAAAA! </a:t>
            </a: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Drużyno </a:t>
            </a:r>
            <a:r>
              <a:rPr lang="pl-PL" sz="1400" b="1" dirty="0">
                <a:solidFill>
                  <a:srgbClr val="FF0000"/>
                </a:solidFill>
                <a:latin typeface="Arial" pitchFamily="34" charset="0"/>
                <a:ea typeface="Dotum" panose="020B0600000101010101" pitchFamily="34" charset="-127"/>
                <a:cs typeface="Arial" pitchFamily="34" charset="0"/>
              </a:rPr>
              <a:t>AKA – dobra robota !!!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2215411" y="1242594"/>
            <a:ext cx="2088232" cy="1872208"/>
            <a:chOff x="2215411" y="1242594"/>
            <a:chExt cx="2088232" cy="1872208"/>
          </a:xfrm>
        </p:grpSpPr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59510">
              <a:off x="2218114" y="1321976"/>
              <a:ext cx="2014347" cy="172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Elipsa 10"/>
            <p:cNvSpPr/>
            <p:nvPr/>
          </p:nvSpPr>
          <p:spPr>
            <a:xfrm>
              <a:off x="2215411" y="1242594"/>
              <a:ext cx="2088232" cy="1872208"/>
            </a:xfrm>
            <a:prstGeom prst="ellipse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n>
                  <a:solidFill>
                    <a:srgbClr val="00B050"/>
                  </a:solidFill>
                </a:ln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925" y="1775090"/>
              <a:ext cx="937351" cy="807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37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0">
        <p14:conveyor dir="l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4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1949</TotalTime>
  <Words>660</Words>
  <Application>Microsoft Office PowerPoint</Application>
  <PresentationFormat>Pokaz na ekranie (4:3)</PresentationFormat>
  <Paragraphs>85</Paragraphs>
  <Slides>11</Slides>
  <Notes>1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BEZPIECZNA PRZYGODA  z INTERNETEM</vt:lpstr>
      <vt:lpstr>Planeta GigaInternet</vt:lpstr>
      <vt:lpstr>Prezentacja programu PowerPoint</vt:lpstr>
      <vt:lpstr>Prezentacja programu PowerPoint</vt:lpstr>
      <vt:lpstr>Problem nr 1 – przejęcie tożsamości </vt:lpstr>
      <vt:lpstr>Problem nr 2 – kolorowe łańcuszki</vt:lpstr>
      <vt:lpstr>Problem nr 3 – nieproszeni goście w komputerze</vt:lpstr>
      <vt:lpstr>Niezbędnik internetowego podróżnika</vt:lpstr>
      <vt:lpstr>3 miesiące później…….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Emilka</dc:creator>
  <cp:lastModifiedBy>Hanna Lankiewicz</cp:lastModifiedBy>
  <cp:revision>142</cp:revision>
  <dcterms:created xsi:type="dcterms:W3CDTF">2015-01-27T11:34:38Z</dcterms:created>
  <dcterms:modified xsi:type="dcterms:W3CDTF">2015-02-05T21:54:12Z</dcterms:modified>
</cp:coreProperties>
</file>